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8" autoAdjust="0"/>
    <p:restoredTop sz="84788" autoAdjust="0"/>
  </p:normalViewPr>
  <p:slideViewPr>
    <p:cSldViewPr snapToGrid="0" snapToObjects="1">
      <p:cViewPr varScale="1">
        <p:scale>
          <a:sx n="73" d="100"/>
          <a:sy n="73" d="100"/>
        </p:scale>
        <p:origin x="115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428505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397126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138644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Nafis Ansari</a:t>
            </a:r>
          </a:p>
          <a:p>
            <a:r>
              <a:rPr lang="en-US" smtClean="0">
                <a:solidFill>
                  <a:schemeClr val="bg2"/>
                </a:solidFill>
                <a:latin typeface="Abadi"/>
                <a:ea typeface="SF Pro" pitchFamily="2" charset="0"/>
                <a:cs typeface="SF Pro" pitchFamily="2" charset="0"/>
              </a:rPr>
              <a:t>26</a:t>
            </a:r>
            <a:r>
              <a:rPr lang="en-US" baseline="30000" smtClean="0">
                <a:solidFill>
                  <a:schemeClr val="bg2"/>
                </a:solidFill>
                <a:latin typeface="Abadi"/>
                <a:ea typeface="SF Pro" pitchFamily="2" charset="0"/>
                <a:cs typeface="SF Pro" pitchFamily="2" charset="0"/>
              </a:rPr>
              <a:t>th</a:t>
            </a:r>
            <a:r>
              <a:rPr lang="en-US" smtClean="0">
                <a:solidFill>
                  <a:schemeClr val="bg2"/>
                </a:solidFill>
                <a:latin typeface="Abadi"/>
                <a:ea typeface="SF Pro" pitchFamily="2" charset="0"/>
                <a:cs typeface="SF Pro" pitchFamily="2" charset="0"/>
              </a:rPr>
              <a:t> </a:t>
            </a:r>
            <a:r>
              <a:rPr lang="en-US" dirty="0" smtClean="0">
                <a:solidFill>
                  <a:schemeClr val="bg2"/>
                </a:solidFill>
                <a:latin typeface="Abadi"/>
                <a:ea typeface="SF Pro" pitchFamily="2" charset="0"/>
                <a:cs typeface="SF Pro" pitchFamily="2" charset="0"/>
              </a:rPr>
              <a:t>November 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0579"/>
            <a:ext cx="5706989" cy="4786631"/>
          </a:xfrm>
          <a:prstGeom prst="rect">
            <a:avLst/>
          </a:prstGeom>
        </p:spPr>
        <p:txBody>
          <a:bodyPr/>
          <a:lstStyle/>
          <a:p>
            <a:r>
              <a:rPr lang="en-US" sz="2000" dirty="0">
                <a:solidFill>
                  <a:schemeClr val="accent3">
                    <a:lumMod val="25000"/>
                  </a:schemeClr>
                </a:solidFill>
                <a:latin typeface="Abadi" panose="020B0604020104020204" pitchFamily="34" charset="0"/>
              </a:rPr>
              <a:t>We performed exploratory data analysis and determined the training labels.</a:t>
            </a:r>
          </a:p>
          <a:p>
            <a:r>
              <a:rPr lang="en-US" sz="20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0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000" dirty="0" smtClean="0">
                <a:solidFill>
                  <a:schemeClr val="accent3">
                    <a:lumMod val="25000"/>
                  </a:schemeClr>
                </a:solidFill>
                <a:latin typeface="Abadi" panose="020B0604020104020204" pitchFamily="34" charset="0"/>
              </a:rPr>
              <a:t>The link to the notebook </a:t>
            </a:r>
            <a:r>
              <a:rPr lang="en-US" sz="2000" dirty="0">
                <a:solidFill>
                  <a:schemeClr val="accent3">
                    <a:lumMod val="25000"/>
                  </a:schemeClr>
                </a:solidFill>
                <a:latin typeface="Abadi" panose="020B0604020104020204" pitchFamily="34" charset="0"/>
              </a:rPr>
              <a:t>is </a:t>
            </a:r>
            <a:r>
              <a:rPr lang="en-US" sz="2000" dirty="0">
                <a:solidFill>
                  <a:srgbClr val="3399FF"/>
                </a:solidFill>
                <a:latin typeface="Abadi" panose="020B0604020104020204" pitchFamily="34" charset="0"/>
              </a:rPr>
              <a:t>https://github.com/NafisAnsari786/IBM-Data-Science-Capstone-Project/blob/main/Part%202-Data%20Collection%20with%20Web%20Scraping%20lab.ipynb</a:t>
            </a:r>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477000" y="1640580"/>
            <a:ext cx="4844891"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5584"/>
            <a:ext cx="4914509" cy="2212975"/>
          </a:xfrm>
          <a:prstGeom prst="rect">
            <a:avLst/>
          </a:prstGeom>
        </p:spPr>
        <p:txBody>
          <a:bodyPr lIns="91440" tIns="45720" rIns="91440" bIns="45720" anchor="t"/>
          <a:lstStyle/>
          <a:p>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a:t>
            </a:r>
            <a:r>
              <a:rPr lang="en-US" sz="2200" dirty="0" smtClean="0">
                <a:solidFill>
                  <a:schemeClr val="accent3">
                    <a:lumMod val="25000"/>
                  </a:schemeClr>
                </a:solidFill>
                <a:latin typeface="Abadi"/>
              </a:rPr>
              <a:t>yearly trend.</a:t>
            </a:r>
            <a:endParaRPr lang="en-US" sz="2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p:cNvSpPr/>
          <p:nvPr/>
        </p:nvSpPr>
        <p:spPr>
          <a:xfrm>
            <a:off x="5964343" y="4759710"/>
            <a:ext cx="5189612" cy="1631216"/>
          </a:xfrm>
          <a:prstGeom prst="rect">
            <a:avLst/>
          </a:prstGeom>
        </p:spPr>
        <p:txBody>
          <a:bodyPr wrap="square">
            <a:spAutoFit/>
          </a:bodyPr>
          <a:lstStyle/>
          <a:p>
            <a:pPr marL="285750"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The link to the notebook is </a:t>
            </a:r>
            <a:r>
              <a:rPr lang="en-US" sz="2000" dirty="0">
                <a:solidFill>
                  <a:srgbClr val="3399FF"/>
                </a:solidFill>
                <a:latin typeface="Abadi" panose="020B0604020104020204" pitchFamily="34" charset="0"/>
              </a:rPr>
              <a:t>https://github.com/NafisAnsari786/IBM-Data-Science-Capstone-Project/blob/main/part%202%20jupyter-labs-eda-dataviz.ipynb.jupyterlite.ipynb</a:t>
            </a:r>
            <a:endParaRPr lang="en-US" sz="2000" dirty="0" smtClean="0">
              <a:solidFill>
                <a:srgbClr val="3399FF"/>
              </a:solidFill>
              <a:latin typeface="Abadi" panose="020B0604020104020204" pitchFamily="34" charset="0"/>
            </a:endParaRPr>
          </a:p>
        </p:txBody>
      </p:sp>
      <p:pic>
        <p:nvPicPr>
          <p:cNvPr id="10" name="Picture 9"/>
          <p:cNvPicPr>
            <a:picLocks noChangeAspect="1"/>
          </p:cNvPicPr>
          <p:nvPr/>
        </p:nvPicPr>
        <p:blipFill>
          <a:blip r:embed="rId3"/>
          <a:stretch>
            <a:fillRect/>
          </a:stretch>
        </p:blipFill>
        <p:spPr>
          <a:xfrm>
            <a:off x="770011" y="3718559"/>
            <a:ext cx="4777349" cy="3026451"/>
          </a:xfrm>
          <a:prstGeom prst="rect">
            <a:avLst/>
          </a:prstGeom>
        </p:spPr>
      </p:pic>
      <p:pic>
        <p:nvPicPr>
          <p:cNvPr id="11" name="Picture 10"/>
          <p:cNvPicPr>
            <a:picLocks noChangeAspect="1"/>
          </p:cNvPicPr>
          <p:nvPr/>
        </p:nvPicPr>
        <p:blipFill>
          <a:blip r:embed="rId4"/>
          <a:stretch>
            <a:fillRect/>
          </a:stretch>
        </p:blipFill>
        <p:spPr>
          <a:xfrm>
            <a:off x="6078250" y="1388646"/>
            <a:ext cx="5517692" cy="337106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51722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a:t>
            </a:r>
            <a:r>
              <a:rPr lang="en-US" sz="1800" dirty="0">
                <a:solidFill>
                  <a:schemeClr val="bg2">
                    <a:lumMod val="50000"/>
                  </a:schemeClr>
                </a:solidFill>
                <a:latin typeface="Abadi"/>
              </a:rPr>
              <a:t>mass</a:t>
            </a:r>
            <a:r>
              <a:rPr lang="en-US" sz="1700" dirty="0">
                <a:solidFill>
                  <a:schemeClr val="bg2">
                    <a:lumMod val="50000"/>
                  </a:schemeClr>
                </a:solidFill>
                <a:latin typeface="Abadi"/>
              </a:rPr>
              <a:t>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a:solidFill>
                  <a:srgbClr val="3399FF"/>
                </a:solidFill>
                <a:latin typeface="Abadi"/>
              </a:rPr>
              <a:t>https://github.com/NafisAnsari786/IBM-Data-Science-Capstone-Project/blob/main/part%201%20jupyter-labs-eda-sql-coursera_sqllite.ipynb</a:t>
            </a:r>
            <a:endParaRPr lang="en-US" dirty="0">
              <a:solidFill>
                <a:srgbClr val="3399FF"/>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3399FF"/>
                </a:solidFill>
                <a:latin typeface="Abadi"/>
              </a:rPr>
              <a:t>https://github.com/NafisAnsari786/IBM-Data-Science-Capstone-Project/blob/main/Part%202-spacex_dash_app.py</a:t>
            </a:r>
            <a:endParaRPr lang="en-US" dirty="0">
              <a:solidFill>
                <a:srgbClr val="3399FF"/>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smtClean="0">
                <a:solidFill>
                  <a:schemeClr val="accent3">
                    <a:lumMod val="25000"/>
                  </a:schemeClr>
                </a:solidFill>
                <a:latin typeface="Abadi" panose="020B0604020104020204" pitchFamily="34" charset="0"/>
              </a:rPr>
              <a:t>NumPy </a:t>
            </a:r>
            <a:r>
              <a:rPr lang="en-US" sz="2200" dirty="0">
                <a:solidFill>
                  <a:schemeClr val="accent3">
                    <a:lumMod val="25000"/>
                  </a:schemeClr>
                </a:solidFill>
                <a:latin typeface="Abadi" panose="020B0604020104020204" pitchFamily="34" charset="0"/>
              </a:rPr>
              <a:t>and </a:t>
            </a:r>
            <a:r>
              <a:rPr lang="en-US" sz="2200" dirty="0" smtClean="0">
                <a:solidFill>
                  <a:schemeClr val="accent3">
                    <a:lumMod val="25000"/>
                  </a:schemeClr>
                </a:solidFill>
                <a:latin typeface="Abadi" panose="020B0604020104020204" pitchFamily="34" charset="0"/>
              </a:rPr>
              <a:t>Pandas</a:t>
            </a:r>
            <a:r>
              <a:rPr lang="en-US" sz="2200" dirty="0">
                <a:solidFill>
                  <a:schemeClr val="accent3">
                    <a:lumMod val="25000"/>
                  </a:schemeClr>
                </a:solidFill>
                <a:latin typeface="Abadi" panose="020B0604020104020204" pitchFamily="34" charset="0"/>
              </a:rPr>
              <a:t>,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smtClean="0">
                <a:solidFill>
                  <a:schemeClr val="accent3">
                    <a:lumMod val="25000"/>
                  </a:schemeClr>
                </a:solidFill>
                <a:latin typeface="Abadi" panose="020B0604020104020204" pitchFamily="34" charset="0"/>
              </a:rPr>
              <a:t>hyper parameters </a:t>
            </a:r>
            <a:r>
              <a:rPr lang="en-US" sz="2200" dirty="0">
                <a:solidFill>
                  <a:schemeClr val="accent3">
                    <a:lumMod val="25000"/>
                  </a:schemeClr>
                </a:solidFill>
                <a:latin typeface="Abadi" panose="020B0604020104020204" pitchFamily="34" charset="0"/>
              </a:rPr>
              <a:t>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3399FF"/>
                </a:solidFill>
                <a:latin typeface="Abadi"/>
              </a:rPr>
              <a:t>https://github.com/NafisAnsari786/IBM-Data-Science-Capstone-Project/blob/main/SpaceX_Machine_Learning_Prediction_Part_5.jupyterlite.ipynb</a:t>
            </a:r>
            <a:endParaRPr lang="en-US" dirty="0">
              <a:solidFill>
                <a:srgbClr val="3399FF"/>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16878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27338" y="2845941"/>
            <a:ext cx="9844053" cy="33814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3370"/>
            <a:ext cx="10515600" cy="1540547"/>
          </a:xfrm>
          <a:prstGeom prst="rect">
            <a:avLst/>
          </a:prstGeom>
        </p:spPr>
        <p:txBody>
          <a:bodyPr>
            <a:normAutofit/>
          </a:bodyPr>
          <a:lstStyle/>
          <a:p>
            <a:pPr eaLnBrk="0" fontAlgn="base" hangingPunct="0">
              <a:lnSpc>
                <a:spcPct val="100000"/>
              </a:lnSpc>
              <a:spcBef>
                <a:spcPct val="0"/>
              </a:spcBef>
              <a:spcAft>
                <a:spcPct val="0"/>
              </a:spcAft>
            </a:pPr>
            <a:r>
              <a:rPr lang="en-US" altLang="en-US" sz="2200" dirty="0" smtClean="0">
                <a:latin typeface="Abadi" panose="020B0604020104020204"/>
              </a:rPr>
              <a:t>From the plot, we can observe that </a:t>
            </a:r>
            <a:r>
              <a:rPr lang="en-US" altLang="en-US" sz="2200" dirty="0">
                <a:latin typeface="Abadi" panose="020B0604020104020204"/>
              </a:rPr>
              <a:t>as the flight number increases, the first stage is more likely to land successfully. The payload mass is also important; it seems the more massive the payload, the less likely the first stage will return.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460137" y="3086468"/>
            <a:ext cx="10997835" cy="27948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0900"/>
            <a:ext cx="377045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4702249" y="1539686"/>
            <a:ext cx="6373229" cy="43540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4377"/>
            <a:ext cx="10515600" cy="11615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71404" y="2969809"/>
            <a:ext cx="9114968" cy="34574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7665" y="1497634"/>
            <a:ext cx="10357945" cy="958935"/>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40647" y="2624869"/>
            <a:ext cx="10042511" cy="36340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r>
              <a:rPr lang="en-US" sz="2200" dirty="0" smtClean="0">
                <a:latin typeface="Abadi" panose="020B0604020104020204" pitchFamily="34" charset="0"/>
              </a:rPr>
              <a:t>.</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p:cNvPicPr>
            <a:picLocks noChangeAspect="1"/>
          </p:cNvPicPr>
          <p:nvPr/>
        </p:nvPicPr>
        <p:blipFill>
          <a:blip r:embed="rId3"/>
          <a:stretch>
            <a:fillRect/>
          </a:stretch>
        </p:blipFill>
        <p:spPr>
          <a:xfrm>
            <a:off x="4580542" y="1668651"/>
            <a:ext cx="7417018" cy="421269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75411"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4961104" y="1825624"/>
            <a:ext cx="6496868" cy="36450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Content Placeholder 5">
            <a:extLst>
              <a:ext uri="{FF2B5EF4-FFF2-40B4-BE49-F238E27FC236}">
                <a16:creationId xmlns:a16="http://schemas.microsoft.com/office/drawing/2014/main" id="{6CD72A1D-7EAF-40EC-AFC1-830938F48A8F}"/>
              </a:ext>
            </a:extLst>
          </p:cNvPr>
          <p:cNvPicPr>
            <a:picLocks noGrp="1" noChangeAspect="1"/>
          </p:cNvPicPr>
          <p:nvPr>
            <p:ph idx="4294967295"/>
          </p:nvPr>
        </p:nvPicPr>
        <p:blipFill>
          <a:blip r:embed="rId3"/>
          <a:stretch>
            <a:fillRect/>
          </a:stretch>
        </p:blipFill>
        <p:spPr>
          <a:xfrm>
            <a:off x="770011" y="1549369"/>
            <a:ext cx="10171258" cy="3611077"/>
          </a:xfrm>
          <a:prstGeom prst="rect">
            <a:avLst/>
          </a:prstGeom>
        </p:spPr>
      </p:pic>
      <p:sp>
        <p:nvSpPr>
          <p:cNvPr id="2" name="Rectangle 1"/>
          <p:cNvSpPr/>
          <p:nvPr/>
        </p:nvSpPr>
        <p:spPr>
          <a:xfrm>
            <a:off x="770011" y="5363505"/>
            <a:ext cx="10171258" cy="1287532"/>
          </a:xfrm>
          <a:prstGeom prst="rect">
            <a:avLst/>
          </a:prstGeom>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702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261241" y="2833181"/>
            <a:ext cx="8749862" cy="31923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1209135" y="2885090"/>
            <a:ext cx="8877237" cy="3291873"/>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286000" y="3079035"/>
            <a:ext cx="8080119" cy="32230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3943879" cy="2509893"/>
          </a:xfrm>
          <a:prstGeom prst="rect">
            <a:avLst/>
          </a:prstGeom>
        </p:spPr>
        <p:txBody>
          <a:bodyPr lIns="91440" tIns="45720" rIns="91440" bIns="45720" anchor="t">
            <a:normAutofit fontScale="92500" lnSpcReduction="10000"/>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044966" y="1610134"/>
            <a:ext cx="6458165" cy="44245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3490"/>
            <a:ext cx="9966600" cy="491372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a:t>
            </a:r>
            <a:r>
              <a:rPr lang="en-US" sz="1800" dirty="0" smtClean="0">
                <a:solidFill>
                  <a:schemeClr val="accent3">
                    <a:lumMod val="25000"/>
                  </a:schemeClr>
                </a:solidFill>
                <a:latin typeface="Abadi" panose="020B0604020104020204" pitchFamily="34" charset="0"/>
              </a:rPr>
              <a:t>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32611" cy="1485134"/>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5407574" y="1392211"/>
            <a:ext cx="5445350"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013714"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4524705" y="1362652"/>
            <a:ext cx="6555632" cy="52772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477576" cy="996403"/>
          </a:xfrm>
          <a:prstGeom prst="rect">
            <a:avLst/>
          </a:prstGeom>
        </p:spPr>
        <p:txBody>
          <a:bodyPr lIns="91440" tIns="45720" rIns="91440" bIns="45720" anchor="t">
            <a:normAutofit fontScale="85000" lnSpcReduction="20000"/>
          </a:bodyPr>
          <a:lstStyle/>
          <a:p>
            <a:pPr>
              <a:lnSpc>
                <a:spcPct val="100000"/>
              </a:lnSpc>
              <a:spcBef>
                <a:spcPts val="1400"/>
              </a:spcBef>
            </a:pPr>
            <a:r>
              <a:rPr lang="en-US" dirty="0">
                <a:solidFill>
                  <a:schemeClr val="accent3">
                    <a:lumMod val="25000"/>
                  </a:schemeClr>
                </a:solidFill>
                <a:latin typeface="Abadi"/>
              </a:rPr>
              <a:t>We used a combinations of the </a:t>
            </a:r>
            <a:r>
              <a:rPr lang="en-US" b="1" dirty="0">
                <a:solidFill>
                  <a:schemeClr val="accent3">
                    <a:lumMod val="25000"/>
                  </a:schemeClr>
                </a:solidFill>
                <a:latin typeface="Abadi"/>
              </a:rPr>
              <a:t>WHERE</a:t>
            </a:r>
            <a:r>
              <a:rPr lang="en-US" dirty="0">
                <a:solidFill>
                  <a:schemeClr val="accent3">
                    <a:lumMod val="25000"/>
                  </a:schemeClr>
                </a:solidFill>
                <a:latin typeface="Abadi"/>
              </a:rPr>
              <a:t> clause, </a:t>
            </a:r>
            <a:r>
              <a:rPr lang="en-US" b="1" dirty="0">
                <a:solidFill>
                  <a:schemeClr val="accent3">
                    <a:lumMod val="25000"/>
                  </a:schemeClr>
                </a:solidFill>
                <a:latin typeface="Abadi"/>
              </a:rPr>
              <a:t>LIKE</a:t>
            </a:r>
            <a:r>
              <a:rPr lang="en-US" dirty="0">
                <a:solidFill>
                  <a:schemeClr val="accent3">
                    <a:lumMod val="25000"/>
                  </a:schemeClr>
                </a:solidFill>
                <a:latin typeface="Abadi"/>
              </a:rPr>
              <a:t>, </a:t>
            </a:r>
            <a:r>
              <a:rPr lang="en-US" b="1" dirty="0">
                <a:solidFill>
                  <a:schemeClr val="accent3">
                    <a:lumMod val="25000"/>
                  </a:schemeClr>
                </a:solidFill>
                <a:latin typeface="Abadi"/>
              </a:rPr>
              <a:t>AND</a:t>
            </a:r>
            <a:r>
              <a:rPr lang="en-US" dirty="0">
                <a:solidFill>
                  <a:schemeClr val="accent3">
                    <a:lumMod val="25000"/>
                  </a:schemeClr>
                </a:solidFill>
                <a:latin typeface="Abadi"/>
              </a:rPr>
              <a:t>, and </a:t>
            </a:r>
            <a:r>
              <a:rPr lang="en-US" b="1" dirty="0">
                <a:solidFill>
                  <a:schemeClr val="accent3">
                    <a:lumMod val="25000"/>
                  </a:schemeClr>
                </a:solidFill>
                <a:latin typeface="Abadi"/>
              </a:rPr>
              <a:t>BETWEEN</a:t>
            </a:r>
            <a:r>
              <a:rPr lang="en-US"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1062310" y="2983285"/>
            <a:ext cx="9658242" cy="34439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38018" cy="3739603"/>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4918841" y="1391382"/>
            <a:ext cx="6313763" cy="463419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markers</a:t>
            </a:r>
          </a:p>
        </p:txBody>
      </p:sp>
      <p:pic>
        <p:nvPicPr>
          <p:cNvPr id="7"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9240"/>
            <a:ext cx="10052204" cy="4887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goal of the project is to create a machine learning pipeline to predict if the first stage will land successfully.</a:t>
            </a:r>
          </a:p>
          <a:p>
            <a:pPr lvl="1">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1665900" y="1584826"/>
            <a:ext cx="8329438" cy="45883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1950720"/>
            <a:ext cx="10515599" cy="402626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2" name="TextBox 1"/>
          <p:cNvSpPr txBox="1"/>
          <p:nvPr/>
        </p:nvSpPr>
        <p:spPr>
          <a:xfrm>
            <a:off x="770011" y="1569304"/>
            <a:ext cx="9921240" cy="1164421"/>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200" dirty="0">
                <a:latin typeface="Abadi" panose="020B0604020104020204" pitchFamily="34" charset="0"/>
              </a:rPr>
              <a:t>The decision tree classifier is the model with the highest classification accuracy</a:t>
            </a:r>
          </a:p>
          <a:p>
            <a:pPr>
              <a:spcBef>
                <a:spcPts val="1400"/>
              </a:spcBef>
            </a:pPr>
            <a:endParaRPr lang="en-US" sz="14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222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317739" y="1752600"/>
            <a:ext cx="4845785" cy="3505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551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601586"/>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various methods</a:t>
            </a:r>
            <a:endParaRPr lang="en-US" sz="18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a:t>
            </a:r>
            <a:r>
              <a:rPr lang="en-US" sz="2000" dirty="0" smtClean="0">
                <a:solidFill>
                  <a:schemeClr val="accent3">
                    <a:lumMod val="25000"/>
                  </a:schemeClr>
                </a:solidFill>
                <a:latin typeface="Abadi" panose="020B0604020104020204" pitchFamily="34" charset="0"/>
              </a:rPr>
              <a:t>using a </a:t>
            </a:r>
            <a:r>
              <a:rPr lang="en-US" sz="2000" dirty="0">
                <a:solidFill>
                  <a:schemeClr val="accent3">
                    <a:lumMod val="25000"/>
                  </a:schemeClr>
                </a:solidFill>
                <a:latin typeface="Abadi" panose="020B0604020104020204" pitchFamily="34" charset="0"/>
              </a:rPr>
              <a:t>get request to the SpaceX API.</a:t>
            </a:r>
          </a:p>
          <a:p>
            <a:pPr lvl="1" algn="just">
              <a:lnSpc>
                <a:spcPct val="100000"/>
              </a:lnSpc>
              <a:spcBef>
                <a:spcPts val="1400"/>
              </a:spcBef>
              <a:buFontTx/>
              <a:buChar char="-"/>
            </a:pPr>
            <a:r>
              <a:rPr lang="en-US" sz="2000" dirty="0" smtClean="0">
                <a:solidFill>
                  <a:schemeClr val="accent3">
                    <a:lumMod val="25000"/>
                  </a:schemeClr>
                </a:solidFill>
                <a:latin typeface="Abadi" panose="020B0604020104020204" pitchFamily="34" charset="0"/>
              </a:rPr>
              <a:t>Next we </a:t>
            </a:r>
            <a:r>
              <a:rPr lang="en-US" sz="2000" dirty="0">
                <a:solidFill>
                  <a:schemeClr val="accent3">
                    <a:lumMod val="25000"/>
                  </a:schemeClr>
                </a:solidFill>
                <a:latin typeface="Abadi" panose="020B0604020104020204" pitchFamily="34" charset="0"/>
              </a:rPr>
              <a:t>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a:t>
            </a:r>
            <a:r>
              <a:rPr lang="en-US" sz="2000" dirty="0" smtClean="0">
                <a:solidFill>
                  <a:schemeClr val="accent3">
                    <a:lumMod val="25000"/>
                  </a:schemeClr>
                </a:solidFill>
                <a:latin typeface="Abadi" panose="020B0604020104020204" pitchFamily="34" charset="0"/>
              </a:rPr>
              <a:t>converted </a:t>
            </a:r>
            <a:r>
              <a:rPr lang="en-US" sz="2000" dirty="0">
                <a:solidFill>
                  <a:schemeClr val="accent3">
                    <a:lumMod val="25000"/>
                  </a:schemeClr>
                </a:solidFill>
                <a:latin typeface="Abadi" panose="020B0604020104020204" pitchFamily="34" charset="0"/>
              </a:rPr>
              <a:t>it into a pandas dataframe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a:t>
            </a:r>
            <a:r>
              <a:rPr lang="en-US" sz="2000" dirty="0" smtClean="0">
                <a:solidFill>
                  <a:schemeClr val="accent3">
                    <a:lumMod val="25000"/>
                  </a:schemeClr>
                </a:solidFill>
                <a:latin typeface="Abadi" panose="020B0604020104020204" pitchFamily="34" charset="0"/>
              </a:rPr>
              <a:t>filled </a:t>
            </a:r>
            <a:r>
              <a:rPr lang="en-US" sz="2000" dirty="0">
                <a:solidFill>
                  <a:schemeClr val="accent3">
                    <a:lumMod val="25000"/>
                  </a:schemeClr>
                </a:solidFill>
                <a:latin typeface="Abadi" panose="020B0604020104020204" pitchFamily="34" charset="0"/>
              </a:rPr>
              <a:t>in </a:t>
            </a:r>
            <a:r>
              <a:rPr lang="en-US" sz="2000" dirty="0" smtClean="0">
                <a:solidFill>
                  <a:schemeClr val="accent3">
                    <a:lumMod val="25000"/>
                  </a:schemeClr>
                </a:solidFill>
                <a:latin typeface="Abadi" panose="020B0604020104020204" pitchFamily="34" charset="0"/>
              </a:rPr>
              <a:t>the missing </a:t>
            </a:r>
            <a:r>
              <a:rPr lang="en-US" sz="2000" dirty="0">
                <a:solidFill>
                  <a:schemeClr val="accent3">
                    <a:lumMod val="25000"/>
                  </a:schemeClr>
                </a:solidFill>
                <a:latin typeface="Abadi" panose="020B0604020104020204" pitchFamily="34" charset="0"/>
              </a:rPr>
              <a:t>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smtClean="0">
                <a:solidFill>
                  <a:schemeClr val="accent3">
                    <a:lumMod val="25000"/>
                  </a:schemeClr>
                </a:solidFill>
                <a:latin typeface="Abadi" panose="020B0604020104020204" pitchFamily="34" charset="0"/>
              </a:rPr>
              <a:t>BeautifulSoup. </a:t>
            </a:r>
            <a:endParaRPr lang="en-US" sz="20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is </a:t>
            </a:r>
            <a:r>
              <a:rPr lang="en-US" sz="2200" dirty="0">
                <a:solidFill>
                  <a:srgbClr val="3399FF"/>
                </a:solidFill>
                <a:latin typeface="Abadi" panose="020B0604020104020204" pitchFamily="34" charset="0"/>
              </a:rPr>
              <a:t>https://github.com/NafisAnsari786/IBM-Data-Science-Capstone-Project/blob/main/Part%201-labs%20spacex%20data%20collection-api.ipynb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634422" y="1475898"/>
            <a:ext cx="5496033" cy="484345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4221" y="1470688"/>
            <a:ext cx="4777350" cy="508047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We applied web scrapping to </a:t>
            </a:r>
            <a:r>
              <a:rPr lang="en-US" sz="2000" dirty="0" err="1">
                <a:solidFill>
                  <a:schemeClr val="accent3">
                    <a:lumMod val="25000"/>
                  </a:schemeClr>
                </a:solidFill>
                <a:latin typeface="Abadi"/>
              </a:rPr>
              <a:t>webscrap</a:t>
            </a:r>
            <a:r>
              <a:rPr lang="en-US" sz="2000" dirty="0">
                <a:solidFill>
                  <a:schemeClr val="accent3">
                    <a:lumMod val="25000"/>
                  </a:schemeClr>
                </a:solidFill>
                <a:latin typeface="Abadi"/>
              </a:rPr>
              <a:t> Falcon 9 launch records with BeautifulSoup </a:t>
            </a:r>
          </a:p>
          <a:p>
            <a:pPr>
              <a:lnSpc>
                <a:spcPct val="100000"/>
              </a:lnSpc>
              <a:spcBef>
                <a:spcPts val="1400"/>
              </a:spcBef>
            </a:pPr>
            <a:r>
              <a:rPr lang="en-US" sz="2000" dirty="0">
                <a:solidFill>
                  <a:schemeClr val="accent3">
                    <a:lumMod val="25000"/>
                  </a:schemeClr>
                </a:solidFill>
                <a:latin typeface="Abadi"/>
              </a:rPr>
              <a:t>We parsed the table and converted it into a pandas dataframe</a:t>
            </a:r>
            <a:r>
              <a:rPr lang="en-US" sz="2000" dirty="0" smtClean="0">
                <a:solidFill>
                  <a:schemeClr val="accent3">
                    <a:lumMod val="25000"/>
                  </a:schemeClr>
                </a:solidFill>
                <a:latin typeface="Abadi"/>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The link to the notebook is </a:t>
            </a:r>
            <a:r>
              <a:rPr lang="en-US" sz="2000" dirty="0">
                <a:solidFill>
                  <a:srgbClr val="3399FF"/>
                </a:solidFill>
                <a:latin typeface="Abadi" panose="020B0604020104020204" pitchFamily="34" charset="0"/>
              </a:rPr>
              <a:t>https://github.com/NafisAnsari786/IBM-Data-Science-Capstone-Project/blob/main/Part%202-Data%20Collection%20with%20Web%20Scraping%20lab.ipynb</a:t>
            </a:r>
            <a:endParaRPr lang="en-US" sz="2000" dirty="0">
              <a:solidFill>
                <a:srgbClr val="3399FF"/>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p:cNvPicPr>
            <a:picLocks noChangeAspect="1"/>
          </p:cNvPicPr>
          <p:nvPr/>
        </p:nvPicPr>
        <p:blipFill>
          <a:blip r:embed="rId4"/>
          <a:stretch>
            <a:fillRect/>
          </a:stretch>
        </p:blipFill>
        <p:spPr>
          <a:xfrm>
            <a:off x="5988923" y="1392499"/>
            <a:ext cx="5031174" cy="52796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purl.org/dc/dcmitype/"/>
    <ds:schemaRef ds:uri="155be751-a274-42e8-93fb-f39d3b9bccc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1150</TotalTime>
  <Words>1731</Words>
  <Application>Microsoft Office PowerPoint</Application>
  <PresentationFormat>Widescreen</PresentationFormat>
  <Paragraphs>197</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Nafis Ansari</cp:lastModifiedBy>
  <cp:revision>263</cp:revision>
  <dcterms:created xsi:type="dcterms:W3CDTF">2021-04-29T18:58:34Z</dcterms:created>
  <dcterms:modified xsi:type="dcterms:W3CDTF">2023-11-26T15:43:16Z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